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2fecfc9b3c64d14" /><Relationship Type="http://schemas.openxmlformats.org/officeDocument/2006/relationships/extended-properties" Target="/docProps/app.xml" Id="R7f7f9bd7b4e04e32" /><Relationship Type="http://schemas.openxmlformats.org/officeDocument/2006/relationships/officeDocument" Target="/ppt/presentation.xml" Id="R676df21bf25848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9ceb838b44a80"/>
  </p:sldMasterIdLst>
  <p:notesMasterIdLst>
    <p:notesMasterId xmlns:r="http://schemas.openxmlformats.org/officeDocument/2006/relationships" r:id="Rf372baab916741fb"/>
  </p:notesMasterIdLst>
  <p:sldIdLst>
    <p:sldId xmlns:r="http://schemas.openxmlformats.org/officeDocument/2006/relationships" id="256" r:id="Rb10387a7efdf4aca"/>
    <p:sldId xmlns:r="http://schemas.openxmlformats.org/officeDocument/2006/relationships" id="257" r:id="R24a46cb5da524581"/>
    <p:sldId xmlns:r="http://schemas.openxmlformats.org/officeDocument/2006/relationships" id="258" r:id="Rf92dcb3e7afa4bda"/>
    <p:sldId xmlns:r="http://schemas.openxmlformats.org/officeDocument/2006/relationships" id="259" r:id="Rc5ed6e749c3e423c"/>
    <p:sldId xmlns:r="http://schemas.openxmlformats.org/officeDocument/2006/relationships" id="260" r:id="R7100a756dcd84de9"/>
    <p:sldId xmlns:r="http://schemas.openxmlformats.org/officeDocument/2006/relationships" id="261" r:id="Ra63846cb73d94ca7"/>
    <p:sldId xmlns:r="http://schemas.openxmlformats.org/officeDocument/2006/relationships" id="262" r:id="R9035b4165782426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4036790947f4a78" /><Relationship Type="http://schemas.openxmlformats.org/officeDocument/2006/relationships/slideMaster" Target="/ppt/slideMasters/slideMaster1.xml" Id="Rabe9ceb838b44a80" /><Relationship Type="http://schemas.openxmlformats.org/officeDocument/2006/relationships/notesMaster" Target="/ppt/notesMasters/notesMaster1.xml" Id="Rf372baab916741fb" /><Relationship Type="http://schemas.openxmlformats.org/officeDocument/2006/relationships/presProps" Target="/ppt/presProps.xml" Id="R6d86a48f902f437a" /><Relationship Type="http://schemas.openxmlformats.org/officeDocument/2006/relationships/tableStyles" Target="/ppt/tableStyles.xml" Id="R94b534d5abae45fe" /><Relationship Type="http://schemas.openxmlformats.org/officeDocument/2006/relationships/slide" Target="/ppt/slides/slide1.xml" Id="Rb10387a7efdf4aca" /><Relationship Type="http://schemas.openxmlformats.org/officeDocument/2006/relationships/slide" Target="/ppt/slides/slide2.xml" Id="R24a46cb5da524581" /><Relationship Type="http://schemas.openxmlformats.org/officeDocument/2006/relationships/slide" Target="/ppt/slides/slide3.xml" Id="Rf92dcb3e7afa4bda" /><Relationship Type="http://schemas.openxmlformats.org/officeDocument/2006/relationships/slide" Target="/ppt/slides/slide4.xml" Id="Rc5ed6e749c3e423c" /><Relationship Type="http://schemas.openxmlformats.org/officeDocument/2006/relationships/slide" Target="/ppt/slides/slide5.xml" Id="R7100a756dcd84de9" /><Relationship Type="http://schemas.openxmlformats.org/officeDocument/2006/relationships/slide" Target="/ppt/slides/slide6.xml" Id="Ra63846cb73d94ca7" /><Relationship Type="http://schemas.openxmlformats.org/officeDocument/2006/relationships/slide" Target="/ppt/slides/slide7.xml" Id="R9035b4165782426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9b72cf275744c5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4cf5482af24436b" /><Relationship Type="http://schemas.openxmlformats.org/officeDocument/2006/relationships/notesMaster" Target="/ppt/notesMasters/notesMaster1.xml" Id="R21b4f8cd61b1468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b696d5bb8224121" /><Relationship Type="http://schemas.openxmlformats.org/officeDocument/2006/relationships/notesMaster" Target="/ppt/notesMasters/notesMaster1.xml" Id="R0c29d14804934f1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c92d21395f940f9" /><Relationship Type="http://schemas.openxmlformats.org/officeDocument/2006/relationships/notesMaster" Target="/ppt/notesMasters/notesMaster1.xml" Id="R16635052c82b452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fb9cc55d179419d" /><Relationship Type="http://schemas.openxmlformats.org/officeDocument/2006/relationships/notesMaster" Target="/ppt/notesMasters/notesMaster1.xml" Id="R39d8cf480a10440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989424c2c6847c3" /><Relationship Type="http://schemas.openxmlformats.org/officeDocument/2006/relationships/notesMaster" Target="/ppt/notesMasters/notesMaster1.xml" Id="R97c070eeb369481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00678f3f0c44f8e" /><Relationship Type="http://schemas.openxmlformats.org/officeDocument/2006/relationships/notesMaster" Target="/ppt/notesMasters/notesMaster1.xml" Id="R8e114b8e636b4da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e1f87ce0fdc4287" /><Relationship Type="http://schemas.openxmlformats.org/officeDocument/2006/relationships/notesMaster" Target="/ppt/notesMasters/notesMaster1.xml" Id="R72c8df7fe49147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Adapted from Asure Corporate Capabilities Deck (October 2024), slides 1, 7, 9; Why Asure deck, slides 2 and 4. Updated against https://www.asuresoftware.com/ and https://www.asuresoftware.com/payroll-hr-outsourcing/ on September 16, 2026. Begin only after demo briefing and participant readiness. Ask their fictional company name and main challenge.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Adapted from Why Asure slides 4–7 and GROW Discovery Guide: https://offers.asuresoftware.com/hubfs/GROW%20Conversation%20Guide%20-%20Discovery%20v3.pdf . Ask one question per turn; use only participant-provided fictional facts.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Sources: https://www.asuresoftware.com/asure-central/ and https://www.asuresoftware.com/payroll-hr-outsourcing/ . AsureWorks is a managed service; customer remains employer of record. Ask which model they prefer; do not imply particular packaging or prices.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and image: https://www.asuresoftware.com/asure-central/ and https://asuresoftware.com/wp-content/uploads/2026/01/ecosystem.png . This is Asure public product imagery, not a live connected customer account. Luna capabilities described at https://www.asuresoftware.com/luna-ai/ 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Based on Corporate Capabilities slide 9 and current Asure product pages. Use the visitor’s stated problem to choose ONE workflow. Describe capabilities; do not claim to operate live payroll or submit records. Check integrations with sales.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Current pricing basis: https://www.asuresoftware.com/asure-central/ and https://www.asuresoftware.com/payroll-hr-outsourcing/ . This is preliminary qualification, not a binding quote. Ask missing items conversationally. Do not collect EINs, bank data, employee records, salaries, SSNs or credentials.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 closing: recap fictional company details, priorities, proposed service fit, unconfirmed integrations, timing and missing quote inputs. Invite corrections. Ask for a REAL delivery email, explicitly state CC rgarcia@365agents.com, obtain send confirmation, then use asure_send_demo_recap. Claim accepted for delivery only on confirmed tool success. No automatic outreach to Asure, no quote issued.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beea4af934d5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10ec75388b6464f" /><Relationship Type="http://schemas.openxmlformats.org/officeDocument/2006/relationships/slideLayout" Target="/ppt/slideLayouts/slideLayout1.xml" Id="R77b6501041d5426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b6501041d5426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d1859e8e43da" /><Relationship Type="http://schemas.openxmlformats.org/officeDocument/2006/relationships/image" Target="/ppt/media/image.png" Id="R8e60a9013a784f32" /><Relationship Type="http://schemas.openxmlformats.org/officeDocument/2006/relationships/image" Target="/ppt/media/image.svg" Id="R860b6bb2ff604cdb" /><Relationship Type="http://schemas.openxmlformats.org/officeDocument/2006/relationships/notesSlide" Target="/ppt/notesSlides/notesSlide1.xml" Id="R3b00aac03ac6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f309ea0c64ba7" /><Relationship Type="http://schemas.openxmlformats.org/officeDocument/2006/relationships/image" Target="/ppt/media/image2.png" Id="R7b1f361820d34706" /><Relationship Type="http://schemas.openxmlformats.org/officeDocument/2006/relationships/image" Target="/ppt/media/image2.svg" Id="R399911591d9542fa" /><Relationship Type="http://schemas.openxmlformats.org/officeDocument/2006/relationships/notesSlide" Target="/ppt/notesSlides/notesSlide2.xml" Id="R953bf2403117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f7cddb5c94998" /><Relationship Type="http://schemas.openxmlformats.org/officeDocument/2006/relationships/image" Target="/ppt/media/image3.png" Id="Rb07885739cdd416c" /><Relationship Type="http://schemas.openxmlformats.org/officeDocument/2006/relationships/image" Target="/ppt/media/image3.svg" Id="Rd3f9663962c840c0" /><Relationship Type="http://schemas.openxmlformats.org/officeDocument/2006/relationships/notesSlide" Target="/ppt/notesSlides/notesSlide3.xml" Id="Ra9d671ffd28c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c236255f14102" /><Relationship Type="http://schemas.openxmlformats.org/officeDocument/2006/relationships/image" Target="/ppt/media/image4.png" Id="R0433dcf6bc2a4cab" /><Relationship Type="http://schemas.openxmlformats.org/officeDocument/2006/relationships/image" Target="/ppt/media/image4.svg" Id="Rb79815d6c8a2431f" /><Relationship Type="http://schemas.openxmlformats.org/officeDocument/2006/relationships/image" Target="/ppt/media/image5.png" Id="Re7260bbe04f0412f" /><Relationship Type="http://schemas.openxmlformats.org/officeDocument/2006/relationships/notesSlide" Target="/ppt/notesSlides/notesSlide4.xml" Id="Raa9d92382f49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61b60d154330" /><Relationship Type="http://schemas.openxmlformats.org/officeDocument/2006/relationships/image" Target="/ppt/media/image6.png" Id="Rc5043854168f48aa" /><Relationship Type="http://schemas.openxmlformats.org/officeDocument/2006/relationships/image" Target="/ppt/media/image5.svg" Id="R7d273de00f0540e8" /><Relationship Type="http://schemas.openxmlformats.org/officeDocument/2006/relationships/notesSlide" Target="/ppt/notesSlides/notesSlide5.xml" Id="R0f5fd935af5f4c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467a32e2345cf" /><Relationship Type="http://schemas.openxmlformats.org/officeDocument/2006/relationships/image" Target="/ppt/media/image7.png" Id="R4fce14a717854349" /><Relationship Type="http://schemas.openxmlformats.org/officeDocument/2006/relationships/image" Target="/ppt/media/image6.svg" Id="R766f1b79e01c4fd8" /><Relationship Type="http://schemas.openxmlformats.org/officeDocument/2006/relationships/notesSlide" Target="/ppt/notesSlides/notesSlide6.xml" Id="R18fb286c2ec143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ce250f4c94841" /><Relationship Type="http://schemas.openxmlformats.org/officeDocument/2006/relationships/image" Target="/ppt/media/image8.png" Id="Rdfa6ae9d25c54aa2" /><Relationship Type="http://schemas.openxmlformats.org/officeDocument/2006/relationships/image" Target="/ppt/media/image7.svg" Id="Ra1e7e0e029424b38" /><Relationship Type="http://schemas.openxmlformats.org/officeDocument/2006/relationships/notesSlide" Target="/ppt/notesSlides/notesSlide7.xml" Id="Rf5782a821e57444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0a9013a784f32">
            <a:extLst>
              <a:ext uri="{96DAC541-7B7A-43D3-8B79-37D633B846F1}">
                <asvg:svgBlip xmlns:asvg="http://schemas.microsoft.com/office/drawing/2016/SVG/main" r:embed="R860b6bb2ff604cd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BFE5FD-3038-49F3-9D2F-B91A37C3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Payroll and HR, shaped around your business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706E31-D213-4865-84D6-742BEE1D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A4EAF9-ED67-46FF-ABA7-6FE762AFF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FF02EB-4B90-4F66-8E46-761115E2A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81300"/>
            <a:ext cx="8572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0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A short conversation. A relevant walkthrough.</a:t>
            </a:r>
          </a:p>
          <a:p xmlns:a="http://schemas.openxmlformats.org/drawingml/2006/main">
            <a:pPr>
              <a:defRPr sz="270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A clear brief for your pricing discussion.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C502F6-9BA3-4E3F-BCBA-45FD8962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Your priorities guide what we explore together.</a:t>
            </a:r>
          </a:p>
        </p:txBody>
      </p:sp>
    </p:spTree>
    <p:extLst>
      <p:ext uri="{BB962C8B-B14F-4D97-AF65-F5344CB8AC3E}">
        <p14:creationId xmlns:p14="http://schemas.microsoft.com/office/powerpoint/2010/main" val="1664778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1f361820d34706">
            <a:extLst>
              <a:ext uri="{96DAC541-7B7A-43D3-8B79-37D633B846F1}">
                <asvg:svgBlip xmlns:asvg="http://schemas.microsoft.com/office/drawing/2016/SVG/main" r:embed="R399911591d9542fa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0400C0-16BC-4E0E-9988-40D575938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Your business comes first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7214A3-2496-45FF-A6B0-90912026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457334-919C-4901-9BC2-84A87432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7C039F-2D1A-40C1-AEE5-CC56595EE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0325"/>
            <a:ext cx="9810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What needs to get easier?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07C3BB-CCF9-4C87-A985-412ACB790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24250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Payroll administration • Hiring and onboarding • Time tracking</a:t>
            </a:r>
          </a:p>
          <a:p xmlns:a="http://schemas.openxmlformats.org/drawingml/2006/main">
            <a:pPr>
              <a:defRPr sz="217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Employee questions • Benefits administration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B41C79-877F-4ED5-AF1A-A56203B21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10382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We will connect the right services to your priorities.</a:t>
            </a:r>
          </a:p>
        </p:txBody>
      </p:sp>
    </p:spTree>
    <p:extLst>
      <p:ext uri="{BB962C8B-B14F-4D97-AF65-F5344CB8AC3E}">
        <p14:creationId xmlns:p14="http://schemas.microsoft.com/office/powerpoint/2010/main" val="164528647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07885739cdd416c">
            <a:extLst>
              <a:ext uri="{96DAC541-7B7A-43D3-8B79-37D633B846F1}">
                <asvg:svgBlip xmlns:asvg="http://schemas.microsoft.com/office/drawing/2016/SVG/main" r:embed="Rd3f9663962c840c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5AEC89-622A-4312-AB13-0AAE88E6E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Choose how the work gets done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AE0A70-DFB7-489D-848F-346C8A220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B32196-A3D6-45CB-84CD-75B011172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DE5A38-684D-49B3-AE21-40F20C3E8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24150"/>
            <a:ext cx="490537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AsureCentral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663346-4583-4B1D-94FD-5A64CD1E9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52825"/>
            <a:ext cx="4905375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Your team runs payroll and HR</a:t>
            </a:r>
          </a:p>
          <a:p xmlns:a="http://schemas.openxmlformats.org/drawingml/2006/main">
            <a:pPr>
              <a:def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with connected software and Luna AI.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CBAAB93-8C2D-4172-A56E-C6CDBF67D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724150"/>
            <a:ext cx="4857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AsureWorks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A877C1-CCD4-41A5-8779-C3300BDE5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552825"/>
            <a:ext cx="4857750" cy="15144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Asure specialists handle payroll</a:t>
            </a:r>
          </a:p>
          <a:p xmlns:a="http://schemas.openxmlformats.org/drawingml/2006/main">
            <a:pPr>
              <a:def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and routine HR administration.</a:t>
            </a:r>
          </a:p>
          <a:p xmlns:a="http://schemas.openxmlformats.org/drawingml/2006/main">
            <a:pPr>
              <a:def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You remain the employer of record.</a:t>
            </a:r>
          </a:p>
        </p:txBody>
      </p:sp>
    </p:spTree>
    <p:extLst>
      <p:ext uri="{BB962C8B-B14F-4D97-AF65-F5344CB8AC3E}">
        <p14:creationId xmlns:p14="http://schemas.microsoft.com/office/powerpoint/2010/main" val="183343796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33dcf6bc2a4cab">
            <a:extLst>
              <a:ext uri="{96DAC541-7B7A-43D3-8B79-37D633B846F1}">
                <asvg:svgBlip xmlns:asvg="http://schemas.microsoft.com/office/drawing/2016/SVG/main" r:embed="Rb79815d6c8a2431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9341D3A-3053-4E99-B40D-264B94F5D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One place for everyday workforce tasks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5F4D58-C94D-4263-85FE-750F9C237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AD3981-67A1-4CD3-AA95-FFE67AB5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C9E450-E3DB-4945-9BD1-42A67544B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4857750" cy="205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Payroll and HR</a:t>
            </a:r>
          </a:p>
          <a:p xmlns:a="http://schemas.openxmlformats.org/drawingml/2006/main">
            <a:pPr>
              <a:def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Time and attendance</a:t>
            </a:r>
          </a:p>
          <a:p xmlns:a="http://schemas.openxmlformats.org/drawingml/2006/main">
            <a:pPr>
              <a:def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Employee self-service</a:t>
            </a:r>
          </a:p>
          <a:p xmlns:a="http://schemas.openxmlformats.org/drawingml/2006/main">
            <a:pPr>
              <a:def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Recruiting and benefits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409C92-E51F-46C8-A560-A26C717D0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4953000" cy="790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Luna helps users find answers</a:t>
            </a:r>
          </a:p>
          <a:p xmlns:a="http://schemas.openxmlformats.org/drawingml/2006/main">
            <a:pPr>
              <a:defRPr sz="195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0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and move work forward.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260bbe04f0412f"/>
          <a:stretch xmlns:a="http://schemas.openxmlformats.org/drawingml/2006/main"/>
        </p:blipFill>
        <p:spPr>
          <a:xfrm xmlns:a="http://schemas.openxmlformats.org/drawingml/2006/main">
            <a:off x="6580188" y="2476500"/>
            <a:ext cx="4508500" cy="338137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91235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043854168f48aa">
            <a:extLst>
              <a:ext uri="{96DAC541-7B7A-43D3-8B79-37D633B846F1}">
                <asvg:svgBlip xmlns:asvg="http://schemas.microsoft.com/office/drawing/2016/SVG/main" r:embed="R7d273de00f0540e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59285D-CF0F-466C-9554-A9283ED6C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 closer look at your priority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2F15CF-B7EB-40AD-A348-FE69AB8D2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09B25EB-CCD5-44F3-BB7B-67EB3648A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963CFE-A553-41B6-9D09-639C2C8F2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30480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Payroll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C3B4D9-E3DE-4734-B8AF-BDF34D2E7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304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Review pay inputs,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manage payroll,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and access reporting.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E58137-E77F-4B9B-8BA5-95EAA01C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686050"/>
            <a:ext cx="3238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Onboarding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3B24D5-873B-4E36-B28A-6BD9F66BE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76625"/>
            <a:ext cx="3238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Guide new hires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through records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and paperwork.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3B0D79-98FA-45F9-ADC5-B2782F49A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686050"/>
            <a:ext cx="3333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Employee access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9340DA6-1767-417B-AD8E-4CBE36C72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3476625"/>
            <a:ext cx="3238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Give employees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access to pay history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and tax documents.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9DDB142-E6CF-4DDF-948D-F7A53F374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86400"/>
            <a:ext cx="10668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Which of these would make the biggest difference for your team?</a:t>
            </a:r>
          </a:p>
        </p:txBody>
      </p:sp>
    </p:spTree>
    <p:extLst>
      <p:ext uri="{BB962C8B-B14F-4D97-AF65-F5344CB8AC3E}">
        <p14:creationId xmlns:p14="http://schemas.microsoft.com/office/powerpoint/2010/main" val="146257780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ce14a717854349">
            <a:extLst>
              <a:ext uri="{96DAC541-7B7A-43D3-8B79-37D633B846F1}">
                <asvg:svgBlip xmlns:asvg="http://schemas.microsoft.com/office/drawing/2016/SVG/main" r:embed="R766f1b79e01c4fd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62B7DC0-BD2F-4B03-9AC7-66652C389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The information behind an accurate quote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2CDEDB-CFC7-48B2-A79F-2DDA2A00B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09EC09-76FB-4D42-BD9F-2D7C2930C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9A7166-8B86-4071-BAB7-4EC9F7526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5143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Company size and footprint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665C9C-83E0-42D7-953C-606982C48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514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Employees, states, locations, entities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Pay frequency and workforce mix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5EDE26-A232-4E14-99A0-E21B7FC4D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571750"/>
            <a:ext cx="5143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325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Services and implementation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A279117-1101-4D54-BB5E-B82127053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314700"/>
            <a:ext cx="5143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Software or managed service</a:t>
            </a:r>
          </a:p>
          <a:p xmlns:a="http://schemas.openxmlformats.org/drawingml/2006/main">
            <a:pPr>
              <a:def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Current systems, priorities and timing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9899A09-1415-494E-9027-B16CEC868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108585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7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Asure sales confirms scope, integrations, fees and final pricing.</a:t>
            </a:r>
          </a:p>
        </p:txBody>
      </p:sp>
    </p:spTree>
    <p:extLst>
      <p:ext uri="{BB962C8B-B14F-4D97-AF65-F5344CB8AC3E}">
        <p14:creationId xmlns:p14="http://schemas.microsoft.com/office/powerpoint/2010/main" val="21215034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a6ae9d25c54aa2">
            <a:extLst>
              <a:ext uri="{96DAC541-7B7A-43D3-8B79-37D633B846F1}">
                <asvg:svgBlip xmlns:asvg="http://schemas.microsoft.com/office/drawing/2016/SVG/main" r:embed="Ra1e7e0e029424b3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85800" y="333375"/>
            <a:ext cx="1428750" cy="447675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722414-BB3D-4B76-8072-6680021E4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162050"/>
            <a:ext cx="108204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Your conversation becomes a clear next step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7BAA8E8-D100-46D2-8166-05E9D07B5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19850"/>
            <a:ext cx="1009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DEMONSTRATION • Fictional company details • Pricing confirmed by Asure sales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2ABB7D-2E07-4C08-919A-2F72920E3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68050" y="641985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1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7926A8F-51A3-40D0-99FD-8DA921B37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28900"/>
            <a:ext cx="103822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70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defRPr>
            </a:pPr>
            <a:r>
              <a:rPr sz="2700" b="1">
                <a:solidFill>
                  <a:srgbClr val="2087AC"/>
                </a:solidFill>
                <a:latin typeface="Helvetica Neue"/>
                <a:ea typeface="Helvetica Neue"/>
                <a:cs typeface="Helvetica Neue"/>
              </a:rPr>
              <a:t>Review your summary together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058BBF-F738-4DC4-BB26-AC64E6E52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038225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Your priorities and recommended services</a:t>
            </a:r>
          </a:p>
          <a:p xmlns:a="http://schemas.openxmlformats.org/drawingml/2006/main">
            <a:pPr>
              <a:def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The details sales needs to prepare pricing</a:t>
            </a:r>
          </a:p>
          <a:p xmlns:a="http://schemas.openxmlformats.org/drawingml/2006/main">
            <a:pPr>
              <a:def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0">
                <a:solidFill>
                  <a:srgbClr val="123348"/>
                </a:solidFill>
                <a:latin typeface="Helvetica Neue"/>
                <a:ea typeface="Helvetica Neue"/>
                <a:cs typeface="Helvetica Neue"/>
              </a:rPr>
              <a:t>Open questions that still need confirmation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D5AF5-E2E4-41CB-9943-4217A309C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05450"/>
            <a:ext cx="10572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526A78"/>
                </a:solidFill>
                <a:latin typeface="Helvetica Neue"/>
                <a:ea typeface="Helvetica Neue"/>
                <a:cs typeface="Helvetica Neue"/>
              </a:rPr>
              <a:t>Receive this presentation and your fictional company’s recap by email.</a:t>
            </a:r>
          </a:p>
        </p:txBody>
      </p:sp>
    </p:spTree>
    <p:extLst>
      <p:ext uri="{BB962C8B-B14F-4D97-AF65-F5344CB8AC3E}">
        <p14:creationId xmlns:p14="http://schemas.microsoft.com/office/powerpoint/2010/main" val="13795819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2026-09-16T20:37:15.6950000Z</dcterms:created>
  <dcterms:modified xsi:type="dcterms:W3CDTF">2026-09-16T20:37:15.6950000Z</dcterms:modified>
</coreProperties>
</file>